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444" r:id="rId2"/>
    <p:sldId id="556" r:id="rId3"/>
    <p:sldId id="559" r:id="rId4"/>
    <p:sldId id="564" r:id="rId5"/>
    <p:sldId id="566" r:id="rId6"/>
    <p:sldId id="569" r:id="rId7"/>
    <p:sldId id="571" r:id="rId8"/>
    <p:sldId id="572" r:id="rId9"/>
    <p:sldId id="552" r:id="rId10"/>
    <p:sldId id="554" r:id="rId11"/>
    <p:sldId id="555" r:id="rId12"/>
    <p:sldId id="551" r:id="rId13"/>
    <p:sldId id="573" r:id="rId14"/>
    <p:sldId id="533" r:id="rId15"/>
    <p:sldId id="574" r:id="rId16"/>
    <p:sldId id="575" r:id="rId17"/>
    <p:sldId id="537" r:id="rId18"/>
    <p:sldId id="535" r:id="rId19"/>
    <p:sldId id="536" r:id="rId20"/>
    <p:sldId id="539" r:id="rId21"/>
    <p:sldId id="532" r:id="rId22"/>
    <p:sldId id="541" r:id="rId23"/>
    <p:sldId id="469" r:id="rId24"/>
    <p:sldId id="548" r:id="rId25"/>
    <p:sldId id="481" r:id="rId26"/>
    <p:sldId id="482" r:id="rId27"/>
    <p:sldId id="524" r:id="rId28"/>
    <p:sldId id="578" r:id="rId29"/>
    <p:sldId id="577" r:id="rId30"/>
    <p:sldId id="466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544">
          <p15:clr>
            <a:srgbClr val="A4A3A4"/>
          </p15:clr>
        </p15:guide>
        <p15:guide id="4" pos="22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0000"/>
    <a:srgbClr val="0000FF"/>
    <a:srgbClr val="FFFF66"/>
    <a:srgbClr val="99CCCC"/>
    <a:srgbClr val="BBE0E3"/>
    <a:srgbClr val="FF99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00" autoAdjust="0"/>
    <p:restoredTop sz="90941" autoAdjust="0"/>
  </p:normalViewPr>
  <p:slideViewPr>
    <p:cSldViewPr snapToGrid="0">
      <p:cViewPr varScale="1">
        <p:scale>
          <a:sx n="104" d="100"/>
          <a:sy n="104" d="100"/>
        </p:scale>
        <p:origin x="126" y="348"/>
      </p:cViewPr>
      <p:guideLst>
        <p:guide orient="horz" pos="2160"/>
        <p:guide pos="2880"/>
        <p:guide orient="horz" pos="1544"/>
        <p:guide pos="2207"/>
      </p:guideLst>
    </p:cSldViewPr>
  </p:slideViewPr>
  <p:outlineViewPr>
    <p:cViewPr>
      <p:scale>
        <a:sx n="33" d="100"/>
        <a:sy n="33" d="100"/>
      </p:scale>
      <p:origin x="0" y="4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3B3977F4-D65D-4E70-AE23-634C7FF2B82D}" type="datetimeFigureOut">
              <a:rPr lang="en-US"/>
              <a:pPr>
                <a:defRPr/>
              </a:pPr>
              <a:t>6/1/2018</a:t>
            </a:fld>
            <a:endParaRPr lang="en-US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fld id="{76804FA7-24EC-4D8A-863A-4ADACE58EC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96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-80" charset="-128"/>
                <a:cs typeface="+mn-cs"/>
              </a:defRPr>
            </a:lvl1pPr>
          </a:lstStyle>
          <a:p>
            <a:pPr>
              <a:defRPr/>
            </a:pPr>
            <a:fld id="{BC565F37-BC80-4872-A365-24650B64B3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68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9FA16FA-3788-4FB6-8A52-76C247660F4A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94524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6BEBD96-151B-48AE-8C98-15BCEEC8AED2}" type="slidenum">
              <a:rPr lang="en-US" altLang="en-US" sz="1200"/>
              <a:pPr eaLnBrk="1" hangingPunct="1"/>
              <a:t>3</a:t>
            </a:fld>
            <a:endParaRPr lang="en-US" alt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913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6783EAD-BD2E-4AC4-94A7-7CC2A8141D9A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3076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04F4FC9-8B12-4DA0-8652-07FFC839B642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48861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FA05706-7F42-4141-96BC-EA4381317C4D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6863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05F9B3A-8761-42D8-BFEB-1925BD3C1AE0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07253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649DD31-1B57-4467-8521-E2470CAB3933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02326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Fluid overload calculated based on the fluid intake and fluid output and body weight.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6EE3B6-FBD5-4F41-AF9A-4464B92D9B73}" type="slidenum">
              <a:rPr lang="en-US" altLang="en-US" sz="120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5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6D2FB-B83D-46AA-BF25-2E05BCB3C4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05542C-EEDE-4692-AD6F-960DF94C05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CADC4-78BB-4D57-8E1E-715B0CADC2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19BD3-6BEA-4548-A4C0-7BA3C15481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D531B1-259A-48F0-A522-F93A81D874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F99F67-A8BE-4348-A4A3-EACF35FE28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DE912-123B-4ED0-9FC3-0FC85549C8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5FB27-4BD3-4DCB-BF16-8AE1A566B5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B9CE0-0C34-4683-93A5-B4FC0598D0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7A3E6-1F5C-41CC-B888-AA034F3BB9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00C97-EABC-4A05-9421-3F81E42DDB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EA3855-6B48-498C-A908-F9B50E1A19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656379"/>
            <a:ext cx="8382000" cy="1470025"/>
          </a:xfrm>
        </p:spPr>
        <p:txBody>
          <a:bodyPr/>
          <a:lstStyle/>
          <a:p>
            <a:r>
              <a:rPr lang="en-US" dirty="0" smtClean="0"/>
              <a:t>Septic Shock Data</a:t>
            </a:r>
            <a:br>
              <a:rPr lang="en-US" dirty="0" smtClean="0"/>
            </a:br>
            <a:r>
              <a:rPr lang="en-US" dirty="0" smtClean="0"/>
              <a:t>Discovery Dataset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5004"/>
            <a:ext cx="6400800" cy="1917804"/>
          </a:xfrm>
        </p:spPr>
        <p:txBody>
          <a:bodyPr/>
          <a:lstStyle/>
          <a:p>
            <a:r>
              <a:rPr lang="en-US" dirty="0" smtClean="0"/>
              <a:t>Keith R. </a:t>
            </a:r>
            <a:r>
              <a:rPr lang="en-US" dirty="0" err="1" smtClean="0"/>
              <a:t>Walley</a:t>
            </a:r>
            <a:r>
              <a:rPr lang="en-US" dirty="0" smtClean="0"/>
              <a:t>, MD</a:t>
            </a:r>
          </a:p>
          <a:p>
            <a:r>
              <a:rPr lang="en-US" sz="2000" dirty="0" smtClean="0"/>
              <a:t>St. Paul’s Hospital</a:t>
            </a:r>
          </a:p>
          <a:p>
            <a:r>
              <a:rPr lang="en-US" sz="2000" dirty="0" smtClean="0"/>
              <a:t>University of British Columbia</a:t>
            </a:r>
          </a:p>
          <a:p>
            <a:r>
              <a:rPr lang="en-US" sz="2000" dirty="0" smtClean="0"/>
              <a:t>Vancouver, Canada</a:t>
            </a:r>
          </a:p>
        </p:txBody>
      </p:sp>
      <p:pic>
        <p:nvPicPr>
          <p:cNvPr id="10244" name="Picture 7" descr="ubclogo_colo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76200"/>
            <a:ext cx="838200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 descr="C:\Users\kwalley\Desktop\HLI logo (2 colour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771" y="152165"/>
            <a:ext cx="3916688" cy="11551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235525" y="-138552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How cytokine data might be used</a:t>
            </a:r>
          </a:p>
        </p:txBody>
      </p:sp>
      <p:pic>
        <p:nvPicPr>
          <p:cNvPr id="66563" name="Picture 6" descr="C:\Documents and Settings\JFisher.HLI010397.006\Local Settings\Temporary Internet Files\Content.IE5\6TCFAPSX\MP900427655[1]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27563"/>
            <a:ext cx="4572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TextBox 6"/>
          <p:cNvSpPr txBox="1">
            <a:spLocks noChangeArrowheads="1"/>
          </p:cNvSpPr>
          <p:nvPr/>
        </p:nvSpPr>
        <p:spPr bwMode="auto">
          <a:xfrm>
            <a:off x="6324600" y="6553200"/>
            <a:ext cx="14906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/>
              <a:t>Image from www.angiopoietin.de</a:t>
            </a:r>
          </a:p>
        </p:txBody>
      </p:sp>
      <p:pic>
        <p:nvPicPr>
          <p:cNvPr id="66565" name="Picture 9" descr="http://www.angiopoietin.de/garbage/77/778701/75901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"/>
          <a:stretch>
            <a:fillRect/>
          </a:stretch>
        </p:blipFill>
        <p:spPr bwMode="auto">
          <a:xfrm>
            <a:off x="457200" y="990600"/>
            <a:ext cx="80962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62400" y="1828800"/>
            <a:ext cx="762000" cy="4572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43400" y="990600"/>
            <a:ext cx="6096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0" y="990600"/>
            <a:ext cx="609600" cy="3048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 rot="1483189">
            <a:off x="3517900" y="3495675"/>
            <a:ext cx="746125" cy="585788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6000" y="3733800"/>
            <a:ext cx="1295400" cy="41116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5000" y="2057400"/>
            <a:ext cx="1371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57400" y="3124200"/>
            <a:ext cx="1600200" cy="2133600"/>
          </a:xfrm>
          <a:prstGeom prst="rect">
            <a:avLst/>
          </a:prstGeom>
          <a:gradFill>
            <a:gsLst>
              <a:gs pos="0">
                <a:srgbClr val="FFDDDD"/>
              </a:gs>
              <a:gs pos="100000">
                <a:srgbClr val="FF9999"/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33600" y="4038600"/>
            <a:ext cx="3124200" cy="1219200"/>
          </a:xfrm>
          <a:prstGeom prst="rect">
            <a:avLst/>
          </a:prstGeom>
          <a:gradFill>
            <a:gsLst>
              <a:gs pos="0">
                <a:srgbClr val="FFC5C5"/>
              </a:gs>
              <a:gs pos="100000">
                <a:srgbClr val="FF999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81200" y="3124200"/>
            <a:ext cx="304800" cy="2057400"/>
          </a:xfrm>
          <a:prstGeom prst="rect">
            <a:avLst/>
          </a:prstGeom>
          <a:gradFill>
            <a:gsLst>
              <a:gs pos="17000">
                <a:srgbClr val="FFD9D9"/>
              </a:gs>
              <a:gs pos="100000">
                <a:srgbClr val="FF9999"/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48400" y="4191000"/>
            <a:ext cx="1828800" cy="1143000"/>
          </a:xfrm>
          <a:prstGeom prst="rect">
            <a:avLst/>
          </a:prstGeom>
          <a:gradFill>
            <a:gsLst>
              <a:gs pos="0">
                <a:srgbClr val="FFC5C5"/>
              </a:gs>
              <a:gs pos="100000">
                <a:srgbClr val="FF999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19800" y="3200400"/>
            <a:ext cx="1524000" cy="228600"/>
          </a:xfrm>
          <a:prstGeom prst="rect">
            <a:avLst/>
          </a:prstGeom>
          <a:solidFill>
            <a:srgbClr val="FF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39000" y="990600"/>
            <a:ext cx="13716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200" y="5410200"/>
            <a:ext cx="12954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419600" y="3429000"/>
            <a:ext cx="457200" cy="457200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553200" y="914400"/>
            <a:ext cx="1981200" cy="5491163"/>
            <a:chOff x="6553200" y="914400"/>
            <a:chExt cx="1981200" cy="5490865"/>
          </a:xfrm>
        </p:grpSpPr>
        <p:sp>
          <p:nvSpPr>
            <p:cNvPr id="21" name="TextBox 20"/>
            <p:cNvSpPr txBox="1"/>
            <p:nvPr/>
          </p:nvSpPr>
          <p:spPr>
            <a:xfrm>
              <a:off x="6553200" y="914400"/>
              <a:ext cx="1981200" cy="4619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Arial" charset="0"/>
                  <a:ea typeface="Arial" pitchFamily="-65" charset="0"/>
                  <a:cs typeface="Arial" pitchFamily="-65" charset="0"/>
                </a:rPr>
                <a:t>Hypotension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34200" y="5943327"/>
              <a:ext cx="1219200" cy="4619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dirty="0">
                  <a:latin typeface="Arial" charset="0"/>
                  <a:ea typeface="Arial" pitchFamily="-65" charset="0"/>
                  <a:cs typeface="Arial" pitchFamily="-65" charset="0"/>
                </a:rPr>
                <a:t>Edema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2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/>
          <a:lstStyle/>
          <a:p>
            <a:r>
              <a:rPr lang="en-US" altLang="en-US" sz="2800" dirty="0" smtClean="0"/>
              <a:t>Plasma Ang-2 Levels Associated with Fluid Overload</a:t>
            </a:r>
          </a:p>
        </p:txBody>
      </p:sp>
      <p:pic>
        <p:nvPicPr>
          <p:cNvPr id="67587" name="Picture 3" descr="G:\RIP stuff\Ang-2 %fo bs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4495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TextBox 6"/>
          <p:cNvSpPr txBox="1">
            <a:spLocks noChangeArrowheads="1"/>
          </p:cNvSpPr>
          <p:nvPr/>
        </p:nvSpPr>
        <p:spPr bwMode="auto">
          <a:xfrm>
            <a:off x="4114800" y="5715000"/>
            <a:ext cx="4446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%FO = (intake-output)/weight x 100%</a:t>
            </a:r>
          </a:p>
        </p:txBody>
      </p:sp>
      <p:pic>
        <p:nvPicPr>
          <p:cNvPr id="67589" name="Picture 3" descr="G:\RIP stuff\log ang-2 %FO 6h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524000"/>
            <a:ext cx="448151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53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3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en-US" sz="3200" u="sng" dirty="0" smtClean="0"/>
              <a:t>3)</a:t>
            </a:r>
            <a:r>
              <a:rPr lang="en-US" altLang="en-US" sz="3200" dirty="0" smtClean="0"/>
              <a:t> We don’t have gene expression (mRNA), but we have it in some datasets</a:t>
            </a:r>
            <a:r>
              <a:rPr lang="en-US" altLang="en-US" sz="3200" dirty="0" smtClean="0">
                <a:solidFill>
                  <a:schemeClr val="tx1"/>
                </a:solidFill>
              </a:rPr>
              <a:t/>
            </a:r>
            <a:br>
              <a:rPr lang="en-US" altLang="en-US" sz="3200" dirty="0" smtClean="0">
                <a:solidFill>
                  <a:schemeClr val="tx1"/>
                </a:solidFill>
              </a:rPr>
            </a:br>
            <a:r>
              <a:rPr lang="en-US" altLang="en-US" sz="1600" dirty="0" err="1" smtClean="0">
                <a:solidFill>
                  <a:schemeClr val="tx1"/>
                </a:solidFill>
              </a:rPr>
              <a:t>Calvano</a:t>
            </a:r>
            <a:r>
              <a:rPr lang="en-US" altLang="en-US" sz="1600" dirty="0" smtClean="0">
                <a:solidFill>
                  <a:schemeClr val="tx1"/>
                </a:solidFill>
              </a:rPr>
              <a:t> et al. Nature 2005;437:1032-7.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4610"/>
          <a:stretch>
            <a:fillRect/>
          </a:stretch>
        </p:blipFill>
        <p:spPr bwMode="auto">
          <a:xfrm>
            <a:off x="1943100" y="1676400"/>
            <a:ext cx="52578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916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334"/>
            <a:ext cx="8229600" cy="1143000"/>
          </a:xfrm>
        </p:spPr>
        <p:txBody>
          <a:bodyPr/>
          <a:lstStyle/>
          <a:p>
            <a:r>
              <a:rPr lang="en-US" sz="4000" u="sng" dirty="0" smtClean="0"/>
              <a:t>4)</a:t>
            </a:r>
            <a:r>
              <a:rPr lang="en-US" sz="4000" dirty="0" smtClean="0"/>
              <a:t> 1M </a:t>
            </a:r>
            <a:r>
              <a:rPr lang="en-US" sz="4000" dirty="0" smtClean="0"/>
              <a:t>Single Nucleotide Polymorphisms (SNP) </a:t>
            </a:r>
            <a:r>
              <a:rPr lang="en-US" sz="4000" dirty="0" smtClean="0"/>
              <a:t>genotypes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19BD3-6BEA-4548-A4C0-7BA3C15481D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56" y="1314851"/>
            <a:ext cx="6585527" cy="5092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5638" y="6410039"/>
            <a:ext cx="8321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</a:rPr>
              <a:t>Association plot of non-synonymous SNPs with 28-day mortality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220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be done with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200"/>
            <a:ext cx="8229600" cy="5248275"/>
          </a:xfrm>
        </p:spPr>
        <p:txBody>
          <a:bodyPr/>
          <a:lstStyle/>
          <a:p>
            <a:r>
              <a:rPr lang="en-US" dirty="0" smtClean="0"/>
              <a:t>Clinical associations</a:t>
            </a:r>
          </a:p>
          <a:p>
            <a:pPr lvl="1"/>
            <a:r>
              <a:rPr lang="en-US" sz="2400" dirty="0" smtClean="0"/>
              <a:t>Obesity associated with decreased survival</a:t>
            </a:r>
          </a:p>
          <a:p>
            <a:r>
              <a:rPr lang="en-US" dirty="0" smtClean="0"/>
              <a:t>Gene </a:t>
            </a:r>
            <a:r>
              <a:rPr lang="en-US" dirty="0"/>
              <a:t>association </a:t>
            </a:r>
            <a:r>
              <a:rPr lang="en-US" dirty="0" smtClean="0"/>
              <a:t>studies</a:t>
            </a:r>
          </a:p>
          <a:p>
            <a:pPr lvl="1"/>
            <a:r>
              <a:rPr lang="en-US" sz="2400" dirty="0" smtClean="0"/>
              <a:t>ADRB2, AGTRAP, SVEP1, IL17, PCSK9, </a:t>
            </a:r>
            <a:r>
              <a:rPr lang="en-US" sz="2400" dirty="0" err="1" smtClean="0"/>
              <a:t>etc</a:t>
            </a:r>
            <a:endParaRPr lang="en-US" sz="2400" dirty="0"/>
          </a:p>
          <a:p>
            <a:r>
              <a:rPr lang="en-US" dirty="0" smtClean="0"/>
              <a:t>Causal inference</a:t>
            </a:r>
          </a:p>
          <a:p>
            <a:pPr lvl="1"/>
            <a:r>
              <a:rPr lang="en-US" sz="2400" dirty="0" smtClean="0"/>
              <a:t>Instrumental variables, Mendelian Randomization</a:t>
            </a:r>
            <a:endParaRPr lang="en-US" sz="2400" dirty="0"/>
          </a:p>
          <a:p>
            <a:r>
              <a:rPr lang="en-US" dirty="0" smtClean="0"/>
              <a:t>Mechanism of action</a:t>
            </a:r>
          </a:p>
          <a:p>
            <a:pPr lvl="1"/>
            <a:r>
              <a:rPr lang="en-US" sz="2400" dirty="0" smtClean="0"/>
              <a:t>Inhibition, over-expression</a:t>
            </a:r>
          </a:p>
          <a:p>
            <a:r>
              <a:rPr lang="en-US" dirty="0" smtClean="0"/>
              <a:t>New discoveries</a:t>
            </a:r>
          </a:p>
          <a:p>
            <a:pPr lvl="1"/>
            <a:r>
              <a:rPr lang="en-US" sz="2400" dirty="0" smtClean="0"/>
              <a:t>Link to other datasets, AI </a:t>
            </a:r>
            <a:r>
              <a:rPr lang="en-US" sz="2400" dirty="0" smtClean="0"/>
              <a:t>to discover patterns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19BD3-6BEA-4548-A4C0-7BA3C15481D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clinical association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5FB27-4BD3-4DCB-BF16-8AE1A566B5E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050" name="Picture 2" descr="R:\Walley Admin\Manuscripts\Manuscript 2013 Petch Obesity and sepsis\Petch obesity manuscript\Figure 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4269" y="1356360"/>
            <a:ext cx="6502400" cy="5359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750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39045"/>
          <a:stretch/>
        </p:blipFill>
        <p:spPr bwMode="auto">
          <a:xfrm>
            <a:off x="-37147" y="2095478"/>
            <a:ext cx="9181147" cy="354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832"/>
            <a:ext cx="8229600" cy="1143000"/>
          </a:xfrm>
        </p:spPr>
        <p:txBody>
          <a:bodyPr/>
          <a:lstStyle/>
          <a:p>
            <a:r>
              <a:rPr lang="en-US" dirty="0" smtClean="0"/>
              <a:t>Example gene association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5FB27-4BD3-4DCB-BF16-8AE1A566B5E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2339100"/>
            <a:ext cx="176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VASST</a:t>
            </a:r>
          </a:p>
          <a:p>
            <a:r>
              <a:rPr lang="en-CA" sz="2000" dirty="0" smtClean="0"/>
              <a:t>p=0.0054</a:t>
            </a:r>
            <a:endParaRPr lang="en-CA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47560" y="2323860"/>
            <a:ext cx="1767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SPH</a:t>
            </a:r>
          </a:p>
          <a:p>
            <a:r>
              <a:rPr lang="en-CA" sz="2000" dirty="0" smtClean="0"/>
              <a:t>p=0.022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5158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pPr>
              <a:defRPr/>
            </a:pPr>
            <a:fld id="{B4819BD3-6BEA-4548-A4C0-7BA3C15481D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 bwMode="auto">
          <a:xfrm>
            <a:off x="4889500" y="17424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292600" y="37490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642100" y="37236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7750" y="43967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Exposure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86450" y="4392235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00350" y="1356935"/>
            <a:ext cx="2051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Unobserved alternate explanation</a:t>
            </a:r>
          </a:p>
          <a:p>
            <a:pPr algn="ctr"/>
            <a:r>
              <a:rPr lang="en-US" dirty="0" smtClean="0"/>
              <a:t>(Confounder)</a:t>
            </a:r>
            <a:endParaRPr lang="en-US" dirty="0"/>
          </a:p>
        </p:txBody>
      </p:sp>
      <p:cxnSp>
        <p:nvCxnSpPr>
          <p:cNvPr id="17" name="Straight Connector 16"/>
          <p:cNvCxnSpPr>
            <a:stCxn id="7" idx="6"/>
            <a:endCxn id="8" idx="2"/>
          </p:cNvCxnSpPr>
          <p:nvPr/>
        </p:nvCxnSpPr>
        <p:spPr bwMode="auto">
          <a:xfrm flipV="1">
            <a:off x="4851400" y="3990300"/>
            <a:ext cx="17907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587750" y="32410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Smoking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75350" y="32283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Cancer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257800" y="176780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Environment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Pollution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5366466" y="2197685"/>
            <a:ext cx="1357468" cy="1604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44" name="Straight Connector 43"/>
          <p:cNvCxnSpPr>
            <a:stCxn id="6" idx="4"/>
            <a:endCxn id="7" idx="0"/>
          </p:cNvCxnSpPr>
          <p:nvPr/>
        </p:nvCxnSpPr>
        <p:spPr bwMode="auto">
          <a:xfrm flipH="1">
            <a:off x="4572000" y="2275800"/>
            <a:ext cx="596900" cy="147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5473700" y="3596600"/>
            <a:ext cx="53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241300" y="147638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/>
              <a:t>Example causal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7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19BD3-6BEA-4548-A4C0-7BA3C15481D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1892300" y="37744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889500" y="17424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292600" y="37490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642100" y="37236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1100" y="43967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Instrument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87750" y="43967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Exposure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86450" y="4392235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00350" y="1356935"/>
            <a:ext cx="2051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Unobserved alternate explanation</a:t>
            </a:r>
          </a:p>
          <a:p>
            <a:pPr algn="ctr"/>
            <a:r>
              <a:rPr lang="en-US" dirty="0" smtClean="0"/>
              <a:t>(Confounder)</a:t>
            </a:r>
            <a:endParaRPr lang="en-US" dirty="0"/>
          </a:p>
        </p:txBody>
      </p:sp>
      <p:cxnSp>
        <p:nvCxnSpPr>
          <p:cNvPr id="14" name="Straight Connector 13"/>
          <p:cNvCxnSpPr>
            <a:stCxn id="5" idx="6"/>
            <a:endCxn id="7" idx="2"/>
          </p:cNvCxnSpPr>
          <p:nvPr/>
        </p:nvCxnSpPr>
        <p:spPr bwMode="auto">
          <a:xfrm flipV="1">
            <a:off x="2451100" y="4015700"/>
            <a:ext cx="18415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7" name="Straight Connector 16"/>
          <p:cNvCxnSpPr>
            <a:stCxn id="7" idx="6"/>
            <a:endCxn id="8" idx="2"/>
          </p:cNvCxnSpPr>
          <p:nvPr/>
        </p:nvCxnSpPr>
        <p:spPr bwMode="auto">
          <a:xfrm flipV="1">
            <a:off x="4851400" y="3990300"/>
            <a:ext cx="17907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36" name="Freeform 35"/>
          <p:cNvSpPr/>
          <p:nvPr/>
        </p:nvSpPr>
        <p:spPr>
          <a:xfrm>
            <a:off x="2184400" y="4257000"/>
            <a:ext cx="4762500" cy="1498640"/>
          </a:xfrm>
          <a:custGeom>
            <a:avLst/>
            <a:gdLst>
              <a:gd name="connsiteX0" fmla="*/ 0 w 4762500"/>
              <a:gd name="connsiteY0" fmla="*/ 38100 h 1498640"/>
              <a:gd name="connsiteX1" fmla="*/ 2387600 w 4762500"/>
              <a:gd name="connsiteY1" fmla="*/ 1498600 h 1498640"/>
              <a:gd name="connsiteX2" fmla="*/ 4762500 w 4762500"/>
              <a:gd name="connsiteY2" fmla="*/ 0 h 149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498640">
                <a:moveTo>
                  <a:pt x="0" y="38100"/>
                </a:moveTo>
                <a:cubicBezTo>
                  <a:pt x="796925" y="771525"/>
                  <a:pt x="1593850" y="1504950"/>
                  <a:pt x="2387600" y="1498600"/>
                </a:cubicBezTo>
                <a:cubicBezTo>
                  <a:pt x="3181350" y="1492250"/>
                  <a:pt x="4762500" y="0"/>
                  <a:pt x="4762500" y="0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87750" y="32410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Smoking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7450" y="32918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Tobacco tax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75350" y="32283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Cancer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95848" y="1767800"/>
            <a:ext cx="2347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Environment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Pollution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5366466" y="2197685"/>
            <a:ext cx="1357468" cy="1604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44" name="Straight Connector 43"/>
          <p:cNvCxnSpPr>
            <a:stCxn id="6" idx="4"/>
            <a:endCxn id="7" idx="0"/>
          </p:cNvCxnSpPr>
          <p:nvPr/>
        </p:nvCxnSpPr>
        <p:spPr bwMode="auto">
          <a:xfrm flipH="1">
            <a:off x="4572000" y="2275800"/>
            <a:ext cx="596900" cy="147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24" name="Title 1"/>
          <p:cNvSpPr txBox="1">
            <a:spLocks/>
          </p:cNvSpPr>
          <p:nvPr/>
        </p:nvSpPr>
        <p:spPr bwMode="auto">
          <a:xfrm>
            <a:off x="241300" y="147638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dirty="0" smtClean="0"/>
              <a:t>Instrumental Variables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Cause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738"/>
            <a:ext cx="8229600" cy="1143000"/>
          </a:xfrm>
        </p:spPr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19BD3-6BEA-4548-A4C0-7BA3C15481D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1892300" y="37744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889500" y="17424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292600" y="37490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642100" y="37236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1100" y="43967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Instrument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87750" y="43967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Exposure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86450" y="4392235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00350" y="1356935"/>
            <a:ext cx="2051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Unobserved alternate explanation</a:t>
            </a:r>
          </a:p>
          <a:p>
            <a:pPr algn="ctr"/>
            <a:r>
              <a:rPr lang="en-US" dirty="0" smtClean="0"/>
              <a:t>(Confounder)</a:t>
            </a:r>
            <a:endParaRPr lang="en-US" dirty="0"/>
          </a:p>
        </p:txBody>
      </p:sp>
      <p:cxnSp>
        <p:nvCxnSpPr>
          <p:cNvPr id="14" name="Straight Connector 13"/>
          <p:cNvCxnSpPr>
            <a:stCxn id="5" idx="6"/>
            <a:endCxn id="7" idx="2"/>
          </p:cNvCxnSpPr>
          <p:nvPr/>
        </p:nvCxnSpPr>
        <p:spPr bwMode="auto">
          <a:xfrm flipV="1">
            <a:off x="2451100" y="4015700"/>
            <a:ext cx="18415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7" name="Straight Connector 16"/>
          <p:cNvCxnSpPr>
            <a:stCxn id="7" idx="6"/>
            <a:endCxn id="8" idx="2"/>
          </p:cNvCxnSpPr>
          <p:nvPr/>
        </p:nvCxnSpPr>
        <p:spPr bwMode="auto">
          <a:xfrm flipV="1">
            <a:off x="4851400" y="3990300"/>
            <a:ext cx="17907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36" name="Freeform 35"/>
          <p:cNvSpPr/>
          <p:nvPr/>
        </p:nvSpPr>
        <p:spPr>
          <a:xfrm>
            <a:off x="2184400" y="4257000"/>
            <a:ext cx="4762500" cy="1498640"/>
          </a:xfrm>
          <a:custGeom>
            <a:avLst/>
            <a:gdLst>
              <a:gd name="connsiteX0" fmla="*/ 0 w 4762500"/>
              <a:gd name="connsiteY0" fmla="*/ 38100 h 1498640"/>
              <a:gd name="connsiteX1" fmla="*/ 2387600 w 4762500"/>
              <a:gd name="connsiteY1" fmla="*/ 1498600 h 1498640"/>
              <a:gd name="connsiteX2" fmla="*/ 4762500 w 4762500"/>
              <a:gd name="connsiteY2" fmla="*/ 0 h 149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498640">
                <a:moveTo>
                  <a:pt x="0" y="38100"/>
                </a:moveTo>
                <a:cubicBezTo>
                  <a:pt x="796925" y="771525"/>
                  <a:pt x="1593850" y="1504950"/>
                  <a:pt x="2387600" y="1498600"/>
                </a:cubicBezTo>
                <a:cubicBezTo>
                  <a:pt x="3181350" y="1492250"/>
                  <a:pt x="4762500" y="0"/>
                  <a:pt x="4762500" y="0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87750" y="32410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Protein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7450" y="32918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Genotype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75350" y="32283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Phenotype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84800" y="1767800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Environment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5366466" y="2197685"/>
            <a:ext cx="1357468" cy="1604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44" name="Straight Connector 43"/>
          <p:cNvCxnSpPr>
            <a:stCxn id="6" idx="4"/>
            <a:endCxn id="7" idx="0"/>
          </p:cNvCxnSpPr>
          <p:nvPr/>
        </p:nvCxnSpPr>
        <p:spPr bwMode="auto">
          <a:xfrm flipH="1">
            <a:off x="4572000" y="2275800"/>
            <a:ext cx="596900" cy="147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5473700" y="3596600"/>
            <a:ext cx="53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4300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4334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dirty="0" smtClean="0">
                <a:latin typeface="+mn-lt"/>
              </a:rPr>
              <a:t>V A S </a:t>
            </a:r>
            <a:r>
              <a:rPr lang="en-GB" dirty="0" err="1" smtClean="0">
                <a:latin typeface="+mn-lt"/>
              </a:rPr>
              <a:t>S</a:t>
            </a:r>
            <a:r>
              <a:rPr lang="en-GB" dirty="0" smtClean="0">
                <a:latin typeface="+mn-lt"/>
              </a:rPr>
              <a:t> T dataset</a:t>
            </a:r>
            <a:br>
              <a:rPr lang="en-GB" dirty="0" smtClean="0">
                <a:latin typeface="+mn-lt"/>
              </a:rPr>
            </a:br>
            <a:r>
              <a:rPr lang="en-GB" sz="3600" dirty="0" smtClean="0">
                <a:latin typeface="+mn-lt"/>
              </a:rPr>
              <a:t>Vasopressin and Septic Shock Trial</a:t>
            </a:r>
            <a:endParaRPr lang="en-US" sz="3600" dirty="0" smtClean="0">
              <a:latin typeface="+mn-lt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/>
            <a:r>
              <a:rPr lang="en-US" altLang="en-US" smtClean="0">
                <a:latin typeface="Verdana" panose="020B0604030504040204" pitchFamily="34" charset="0"/>
              </a:rPr>
              <a:t> </a:t>
            </a:r>
          </a:p>
          <a:p>
            <a:pPr eaLnBrk="1" hangingPunct="1"/>
            <a:endParaRPr lang="en-US" altLang="en-US" smtClean="0"/>
          </a:p>
        </p:txBody>
      </p:sp>
      <p:pic>
        <p:nvPicPr>
          <p:cNvPr id="17412" name="Picture 4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133600"/>
            <a:ext cx="7772400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9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738"/>
            <a:ext cx="8229600" cy="1143000"/>
          </a:xfrm>
        </p:spPr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19BD3-6BEA-4548-A4C0-7BA3C15481D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1892300" y="37744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889500" y="17424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292600" y="37490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642100" y="37236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cxnSp>
        <p:nvCxnSpPr>
          <p:cNvPr id="14" name="Straight Connector 13"/>
          <p:cNvCxnSpPr>
            <a:stCxn id="5" idx="6"/>
            <a:endCxn id="7" idx="2"/>
          </p:cNvCxnSpPr>
          <p:nvPr/>
        </p:nvCxnSpPr>
        <p:spPr bwMode="auto">
          <a:xfrm flipV="1">
            <a:off x="2451100" y="4015700"/>
            <a:ext cx="18415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7" name="Straight Connector 16"/>
          <p:cNvCxnSpPr>
            <a:stCxn id="7" idx="6"/>
            <a:endCxn id="8" idx="2"/>
          </p:cNvCxnSpPr>
          <p:nvPr/>
        </p:nvCxnSpPr>
        <p:spPr bwMode="auto">
          <a:xfrm flipV="1">
            <a:off x="4851400" y="3990300"/>
            <a:ext cx="17907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36" name="Freeform 35"/>
          <p:cNvSpPr/>
          <p:nvPr/>
        </p:nvSpPr>
        <p:spPr>
          <a:xfrm>
            <a:off x="2184400" y="4257000"/>
            <a:ext cx="4762500" cy="1498640"/>
          </a:xfrm>
          <a:custGeom>
            <a:avLst/>
            <a:gdLst>
              <a:gd name="connsiteX0" fmla="*/ 0 w 4762500"/>
              <a:gd name="connsiteY0" fmla="*/ 38100 h 1498640"/>
              <a:gd name="connsiteX1" fmla="*/ 2387600 w 4762500"/>
              <a:gd name="connsiteY1" fmla="*/ 1498600 h 1498640"/>
              <a:gd name="connsiteX2" fmla="*/ 4762500 w 4762500"/>
              <a:gd name="connsiteY2" fmla="*/ 0 h 149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498640">
                <a:moveTo>
                  <a:pt x="0" y="38100"/>
                </a:moveTo>
                <a:cubicBezTo>
                  <a:pt x="796925" y="771525"/>
                  <a:pt x="1593850" y="1504950"/>
                  <a:pt x="2387600" y="1498600"/>
                </a:cubicBezTo>
                <a:cubicBezTo>
                  <a:pt x="3181350" y="1492250"/>
                  <a:pt x="4762500" y="0"/>
                  <a:pt x="4762500" y="0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87750" y="43205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IL1ra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7450" y="43713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IL1RN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75350" y="4307800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Sepsis survival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84800" y="1767800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Environment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5366466" y="2197685"/>
            <a:ext cx="1357468" cy="1604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44" name="Straight Connector 43"/>
          <p:cNvCxnSpPr>
            <a:stCxn id="6" idx="4"/>
            <a:endCxn id="7" idx="0"/>
          </p:cNvCxnSpPr>
          <p:nvPr/>
        </p:nvCxnSpPr>
        <p:spPr bwMode="auto">
          <a:xfrm flipH="1">
            <a:off x="4572000" y="2275800"/>
            <a:ext cx="596900" cy="147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5473700" y="3596600"/>
            <a:ext cx="53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?</a:t>
            </a:r>
            <a:endParaRPr lang="en-US" sz="4400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9157" y="1053290"/>
            <a:ext cx="3232344" cy="256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530349" y="6276300"/>
            <a:ext cx="608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Meyer et al.  Am J </a:t>
            </a:r>
            <a:r>
              <a:rPr lang="en-US" sz="1600" dirty="0" err="1" smtClean="0"/>
              <a:t>Respir</a:t>
            </a:r>
            <a:r>
              <a:rPr lang="en-US" sz="1600" dirty="0" smtClean="0"/>
              <a:t> </a:t>
            </a:r>
            <a:r>
              <a:rPr lang="en-US" sz="1600" dirty="0" err="1" smtClean="0"/>
              <a:t>Crit</a:t>
            </a:r>
            <a:r>
              <a:rPr lang="en-US" sz="1600" dirty="0" smtClean="0"/>
              <a:t> Care Med. 190(6):656-664, 2014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4759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77300" cy="1143000"/>
          </a:xfrm>
        </p:spPr>
        <p:txBody>
          <a:bodyPr/>
          <a:lstStyle/>
          <a:p>
            <a:r>
              <a:rPr lang="en-US" dirty="0" smtClean="0"/>
              <a:t>IL1RN genotype ~ Sepsis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19BD3-6BEA-4548-A4C0-7BA3C15481D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7869" y="1285749"/>
            <a:ext cx="6224311" cy="436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09749" y="6057900"/>
            <a:ext cx="608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Meyer et al.  Am J </a:t>
            </a:r>
            <a:r>
              <a:rPr lang="en-US" sz="1600" dirty="0" err="1" smtClean="0"/>
              <a:t>Respir</a:t>
            </a:r>
            <a:r>
              <a:rPr lang="en-US" sz="1600" dirty="0" smtClean="0"/>
              <a:t> </a:t>
            </a:r>
            <a:r>
              <a:rPr lang="en-US" sz="1600" dirty="0" err="1" smtClean="0"/>
              <a:t>Crit</a:t>
            </a:r>
            <a:r>
              <a:rPr lang="en-US" sz="1600" dirty="0" smtClean="0"/>
              <a:t> Care Med. 190(6):656-664, 2014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738"/>
            <a:ext cx="8229600" cy="1143000"/>
          </a:xfrm>
        </p:spPr>
        <p:txBody>
          <a:bodyPr/>
          <a:lstStyle/>
          <a:p>
            <a:r>
              <a:rPr lang="en-US" dirty="0" err="1" smtClean="0"/>
              <a:t>Mendelian</a:t>
            </a:r>
            <a:r>
              <a:rPr lang="en-US" dirty="0" smtClean="0"/>
              <a:t> Randomization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19BD3-6BEA-4548-A4C0-7BA3C15481D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1892300" y="37744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889500" y="17424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292600" y="37490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642100" y="3723600"/>
            <a:ext cx="558800" cy="533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cxnSp>
        <p:nvCxnSpPr>
          <p:cNvPr id="14" name="Straight Connector 13"/>
          <p:cNvCxnSpPr>
            <a:stCxn id="5" idx="6"/>
            <a:endCxn id="7" idx="2"/>
          </p:cNvCxnSpPr>
          <p:nvPr/>
        </p:nvCxnSpPr>
        <p:spPr bwMode="auto">
          <a:xfrm flipV="1">
            <a:off x="2451100" y="4015700"/>
            <a:ext cx="18415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17" name="Straight Connector 16"/>
          <p:cNvCxnSpPr>
            <a:stCxn id="7" idx="6"/>
            <a:endCxn id="8" idx="2"/>
          </p:cNvCxnSpPr>
          <p:nvPr/>
        </p:nvCxnSpPr>
        <p:spPr bwMode="auto">
          <a:xfrm flipV="1">
            <a:off x="4851400" y="3990300"/>
            <a:ext cx="17907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sp>
        <p:nvSpPr>
          <p:cNvPr id="36" name="Freeform 35"/>
          <p:cNvSpPr/>
          <p:nvPr/>
        </p:nvSpPr>
        <p:spPr>
          <a:xfrm>
            <a:off x="2184400" y="4257000"/>
            <a:ext cx="4762500" cy="1498640"/>
          </a:xfrm>
          <a:custGeom>
            <a:avLst/>
            <a:gdLst>
              <a:gd name="connsiteX0" fmla="*/ 0 w 4762500"/>
              <a:gd name="connsiteY0" fmla="*/ 38100 h 1498640"/>
              <a:gd name="connsiteX1" fmla="*/ 2387600 w 4762500"/>
              <a:gd name="connsiteY1" fmla="*/ 1498600 h 1498640"/>
              <a:gd name="connsiteX2" fmla="*/ 4762500 w 4762500"/>
              <a:gd name="connsiteY2" fmla="*/ 0 h 149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1498640">
                <a:moveTo>
                  <a:pt x="0" y="38100"/>
                </a:moveTo>
                <a:cubicBezTo>
                  <a:pt x="796925" y="771525"/>
                  <a:pt x="1593850" y="1504950"/>
                  <a:pt x="2387600" y="1498600"/>
                </a:cubicBezTo>
                <a:cubicBezTo>
                  <a:pt x="3181350" y="1492250"/>
                  <a:pt x="4762500" y="0"/>
                  <a:pt x="4762500" y="0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80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87750" y="43205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IL1ra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7450" y="4371300"/>
            <a:ext cx="196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IL1RN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75350" y="4307800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Sepsis survival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84800" y="1767800"/>
            <a:ext cx="194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Environment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>
            <a:stCxn id="6" idx="5"/>
            <a:endCxn id="8" idx="1"/>
          </p:cNvCxnSpPr>
          <p:nvPr/>
        </p:nvCxnSpPr>
        <p:spPr bwMode="auto">
          <a:xfrm>
            <a:off x="5366466" y="2197685"/>
            <a:ext cx="1357468" cy="1604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cxnSp>
        <p:nvCxnSpPr>
          <p:cNvPr id="44" name="Straight Connector 43"/>
          <p:cNvCxnSpPr>
            <a:stCxn id="6" idx="4"/>
            <a:endCxn id="7" idx="0"/>
          </p:cNvCxnSpPr>
          <p:nvPr/>
        </p:nvCxnSpPr>
        <p:spPr bwMode="auto">
          <a:xfrm flipH="1">
            <a:off x="4572000" y="2275800"/>
            <a:ext cx="596900" cy="1473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  <a:effectLst/>
        </p:spPr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9157" y="1053290"/>
            <a:ext cx="3232344" cy="256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530349" y="6276300"/>
            <a:ext cx="6086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Meyer et al.  Am J </a:t>
            </a:r>
            <a:r>
              <a:rPr lang="en-US" sz="1600" dirty="0" err="1" smtClean="0"/>
              <a:t>Respir</a:t>
            </a:r>
            <a:r>
              <a:rPr lang="en-US" sz="1600" dirty="0" smtClean="0"/>
              <a:t> </a:t>
            </a:r>
            <a:r>
              <a:rPr lang="en-US" sz="1600" dirty="0" err="1" smtClean="0"/>
              <a:t>Crit</a:t>
            </a:r>
            <a:r>
              <a:rPr lang="en-US" sz="1600" dirty="0" smtClean="0"/>
              <a:t> Care Med. 190(6):656-664, 2014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093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8858312" cy="1143000"/>
          </a:xfrm>
        </p:spPr>
        <p:txBody>
          <a:bodyPr/>
          <a:lstStyle/>
          <a:p>
            <a:r>
              <a:rPr lang="en-US" dirty="0" smtClean="0"/>
              <a:t>Example mechanism of action</a:t>
            </a:r>
            <a:endParaRPr lang="en-US" dirty="0"/>
          </a:p>
        </p:txBody>
      </p:sp>
      <p:sp>
        <p:nvSpPr>
          <p:cNvPr id="6" name="Slide Number Placeholder 6"/>
          <p:cNvSpPr txBox="1">
            <a:spLocks/>
          </p:cNvSpPr>
          <p:nvPr/>
        </p:nvSpPr>
        <p:spPr bwMode="auto">
          <a:xfrm>
            <a:off x="7119955" y="6448446"/>
            <a:ext cx="2357454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  <a:fld id="{0550CBB1-E95E-4D87-89F8-5E041BBCAD20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499240" y="2749540"/>
            <a:ext cx="109728" cy="109728"/>
          </a:xfrm>
          <a:prstGeom prst="ellipse">
            <a:avLst/>
          </a:prstGeom>
          <a:solidFill>
            <a:srgbClr val="C5F6B8"/>
          </a:solidFill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0"/>
          <p:cNvGrpSpPr/>
          <p:nvPr/>
        </p:nvGrpSpPr>
        <p:grpSpPr>
          <a:xfrm>
            <a:off x="1570018" y="2320912"/>
            <a:ext cx="5698466" cy="2571768"/>
            <a:chOff x="1785918" y="1643050"/>
            <a:chExt cx="5698466" cy="2571768"/>
          </a:xfrm>
        </p:grpSpPr>
        <p:pic>
          <p:nvPicPr>
            <p:cNvPr id="7" name="Picture 2" descr="https://encrypted-tbn3.gstatic.com/images?q=tbn:ANd9GcRgpVtE50bZCQgzfps7swNy45trZ9K1xoVtoMTATh6Zd4vVrzbo"/>
            <p:cNvPicPr>
              <a:picLocks noChangeAspect="1" noChangeArrowheads="1"/>
            </p:cNvPicPr>
            <p:nvPr/>
          </p:nvPicPr>
          <p:blipFill>
            <a:blip r:embed="rId2" cstate="print"/>
            <a:srcRect l="1587" t="1709" r="1587" b="2808"/>
            <a:stretch>
              <a:fillRect/>
            </a:stretch>
          </p:blipFill>
          <p:spPr bwMode="auto">
            <a:xfrm>
              <a:off x="1785918" y="1785926"/>
              <a:ext cx="4357718" cy="2428892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6072198" y="1714488"/>
              <a:ext cx="109728" cy="109728"/>
            </a:xfrm>
            <a:prstGeom prst="ellipse">
              <a:avLst/>
            </a:prstGeom>
            <a:solidFill>
              <a:srgbClr val="C5F6B8"/>
            </a:solidFill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715008" y="1643050"/>
              <a:ext cx="109728" cy="109728"/>
            </a:xfrm>
            <a:prstGeom prst="ellipse">
              <a:avLst/>
            </a:prstGeom>
            <a:solidFill>
              <a:srgbClr val="C5F6B8"/>
            </a:solidFill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53064" y="1876416"/>
              <a:ext cx="109728" cy="109728"/>
            </a:xfrm>
            <a:prstGeom prst="ellipse">
              <a:avLst/>
            </a:prstGeom>
            <a:solidFill>
              <a:srgbClr val="C5F6B8"/>
            </a:solidFill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938716" y="2019292"/>
              <a:ext cx="109728" cy="109728"/>
            </a:xfrm>
            <a:prstGeom prst="ellipse">
              <a:avLst/>
            </a:prstGeom>
            <a:solidFill>
              <a:srgbClr val="C5F6B8"/>
            </a:solidFill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429388" y="2071678"/>
              <a:ext cx="109728" cy="109728"/>
            </a:xfrm>
            <a:prstGeom prst="ellipse">
              <a:avLst/>
            </a:prstGeom>
            <a:solidFill>
              <a:srgbClr val="C5F6B8"/>
            </a:solidFill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715140" y="1785926"/>
              <a:ext cx="109728" cy="109728"/>
            </a:xfrm>
            <a:prstGeom prst="ellipse">
              <a:avLst/>
            </a:prstGeom>
            <a:solidFill>
              <a:srgbClr val="C5F6B8"/>
            </a:solidFill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5476879" y="1912035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4967294" y="2052626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4462458" y="2519358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4914901" y="3219449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5743586" y="1666865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>
              <a:off x="6096013" y="1738303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>
              <a:off x="6462729" y="2090730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6753237" y="1809741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6929454" y="2143116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6643702" y="2428868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>
              <a:off x="7072330" y="1714488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>
              <a:off x="6500826" y="2643182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143768" y="1928802"/>
              <a:ext cx="109728" cy="109728"/>
            </a:xfrm>
            <a:prstGeom prst="ellipse">
              <a:avLst/>
            </a:prstGeom>
            <a:solidFill>
              <a:srgbClr val="C5F6B8"/>
            </a:solidFill>
            <a:ln w="317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7429520" y="1857364"/>
              <a:ext cx="54864" cy="54864"/>
            </a:xfrm>
            <a:prstGeom prst="triangle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Isosceles Triangle 29"/>
          <p:cNvSpPr/>
          <p:nvPr/>
        </p:nvSpPr>
        <p:spPr>
          <a:xfrm>
            <a:off x="6642116" y="3463920"/>
            <a:ext cx="54864" cy="54864"/>
          </a:xfrm>
          <a:prstGeom prst="triangl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713586" y="2915286"/>
            <a:ext cx="22145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err="1" smtClean="0">
                <a:solidFill>
                  <a:srgbClr val="000000"/>
                </a:solidFill>
              </a:rPr>
              <a:t>Lipo</a:t>
            </a:r>
            <a:r>
              <a:rPr lang="en-US" sz="1800" dirty="0" err="1" smtClean="0">
                <a:solidFill>
                  <a:srgbClr val="000000"/>
                </a:solidFill>
              </a:rPr>
              <a:t>polysaccharide</a:t>
            </a: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dirty="0" smtClean="0">
                <a:solidFill>
                  <a:srgbClr val="000000"/>
                </a:solidFill>
              </a:rPr>
              <a:t>(LPS) Gram - </a:t>
            </a:r>
            <a:r>
              <a:rPr lang="en-US" sz="1800" dirty="0" err="1" smtClean="0">
                <a:solidFill>
                  <a:srgbClr val="000000"/>
                </a:solidFill>
              </a:rPr>
              <a:t>endotoxin</a:t>
            </a:r>
            <a:endParaRPr lang="en-US" sz="1800" dirty="0" smtClean="0">
              <a:solidFill>
                <a:srgbClr val="000000"/>
              </a:solidFill>
            </a:endParaRPr>
          </a:p>
          <a:p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u="sng" dirty="0" err="1" smtClean="0">
                <a:solidFill>
                  <a:srgbClr val="000000"/>
                </a:solidFill>
              </a:rPr>
              <a:t>Lipo</a:t>
            </a:r>
            <a:r>
              <a:rPr lang="en-US" sz="1800" dirty="0" err="1" smtClean="0">
                <a:solidFill>
                  <a:srgbClr val="000000"/>
                </a:solidFill>
              </a:rPr>
              <a:t>teichoic</a:t>
            </a:r>
            <a:r>
              <a:rPr lang="en-US" sz="1800" dirty="0" smtClean="0">
                <a:solidFill>
                  <a:srgbClr val="000000"/>
                </a:solidFill>
              </a:rPr>
              <a:t> acid (LTA) Gram + </a:t>
            </a:r>
          </a:p>
        </p:txBody>
      </p:sp>
      <p:sp>
        <p:nvSpPr>
          <p:cNvPr id="33" name="Isosceles Triangle 32"/>
          <p:cNvSpPr/>
          <p:nvPr/>
        </p:nvSpPr>
        <p:spPr>
          <a:xfrm>
            <a:off x="6372938" y="3694808"/>
            <a:ext cx="54864" cy="54864"/>
          </a:xfrm>
          <a:prstGeom prst="triangl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6587252" y="3980560"/>
            <a:ext cx="54864" cy="54864"/>
          </a:xfrm>
          <a:prstGeom prst="triangl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-32" y="5522930"/>
            <a:ext cx="9144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Could PCSK9 inhibition increase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pathogen lipid clearance? 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2738"/>
            <a:ext cx="8229600" cy="1143000"/>
          </a:xfrm>
        </p:spPr>
        <p:txBody>
          <a:bodyPr/>
          <a:lstStyle/>
          <a:p>
            <a:r>
              <a:rPr lang="en-US" i="1" dirty="0" smtClean="0"/>
              <a:t>Pcsk9</a:t>
            </a:r>
            <a:r>
              <a:rPr lang="en-US" dirty="0" smtClean="0"/>
              <a:t> knockout mice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4000" dirty="0" smtClean="0">
                <a:sym typeface="Symbol"/>
              </a:rPr>
              <a:t></a:t>
            </a:r>
            <a:r>
              <a:rPr lang="en-US" sz="4000" dirty="0" smtClean="0"/>
              <a:t> LPS clearance, </a:t>
            </a:r>
            <a:r>
              <a:rPr lang="en-US" sz="4000" dirty="0" smtClean="0">
                <a:sym typeface="Symbol"/>
              </a:rPr>
              <a:t> inflammation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5FB27-4BD3-4DCB-BF16-8AE1A566B5E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44389" y="6205586"/>
            <a:ext cx="5880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/>
              <a:t>Walley</a:t>
            </a:r>
            <a:r>
              <a:rPr lang="en-CA" sz="1400" dirty="0"/>
              <a:t> </a:t>
            </a:r>
            <a:r>
              <a:rPr lang="en-CA" sz="1400" dirty="0" smtClean="0"/>
              <a:t>KR et al.  Science </a:t>
            </a:r>
            <a:r>
              <a:rPr lang="en-CA" sz="1400" dirty="0"/>
              <a:t>Translational Medicine. 6(258):258ra143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622" y="1892044"/>
            <a:ext cx="3273677" cy="42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Panel 4 mouse da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7230" y="1310053"/>
            <a:ext cx="7709869" cy="534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427162"/>
          </a:xfrm>
        </p:spPr>
        <p:txBody>
          <a:bodyPr/>
          <a:lstStyle/>
          <a:p>
            <a:r>
              <a:rPr lang="en-US" i="1" dirty="0" smtClean="0"/>
              <a:t>Pcsk9</a:t>
            </a:r>
            <a:r>
              <a:rPr lang="en-US" dirty="0" smtClean="0"/>
              <a:t> knockout mice</a:t>
            </a:r>
            <a:br>
              <a:rPr lang="en-US" dirty="0" smtClean="0"/>
            </a:br>
            <a:r>
              <a:rPr lang="en-US" sz="4000" dirty="0" smtClean="0">
                <a:sym typeface="Symbol"/>
              </a:rPr>
              <a:t> physiologic </a:t>
            </a:r>
            <a:r>
              <a:rPr lang="en-US" sz="4000" dirty="0" smtClean="0"/>
              <a:t>response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5FB27-4BD3-4DCB-BF16-8AE1A566B5E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kwalley\Desktop\Mouse KM Curve.tif"/>
          <p:cNvPicPr/>
          <p:nvPr/>
        </p:nvPicPr>
        <p:blipFill>
          <a:blip r:embed="rId2" cstate="print"/>
          <a:srcRect l="12202" t="13896"/>
          <a:stretch>
            <a:fillRect/>
          </a:stretch>
        </p:blipFill>
        <p:spPr bwMode="auto">
          <a:xfrm>
            <a:off x="2349500" y="1104900"/>
            <a:ext cx="42037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138"/>
            <a:ext cx="8229600" cy="1143000"/>
          </a:xfrm>
        </p:spPr>
        <p:txBody>
          <a:bodyPr/>
          <a:lstStyle/>
          <a:p>
            <a:r>
              <a:rPr lang="en-US" dirty="0" smtClean="0"/>
              <a:t>PCSK9 antibody: </a:t>
            </a:r>
            <a:r>
              <a:rPr lang="en-US" dirty="0" smtClean="0">
                <a:sym typeface="Symbol"/>
              </a:rPr>
              <a:t> CLP </a:t>
            </a:r>
            <a:r>
              <a:rPr lang="en-US" dirty="0" smtClean="0"/>
              <a:t>survival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5FB27-4BD3-4DCB-BF16-8AE1A566B5E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17500" y="4406900"/>
            <a:ext cx="8724900" cy="1549400"/>
            <a:chOff x="-1538467" y="4406900"/>
            <a:chExt cx="10682467" cy="1587500"/>
          </a:xfrm>
        </p:grpSpPr>
        <p:pic>
          <p:nvPicPr>
            <p:cNvPr id="5" name="Picture 4"/>
            <p:cNvPicPr/>
            <p:nvPr/>
          </p:nvPicPr>
          <p:blipFill>
            <a:blip r:embed="rId3" cstate="print"/>
            <a:srcRect b="47027"/>
            <a:stretch>
              <a:fillRect/>
            </a:stretch>
          </p:blipFill>
          <p:spPr bwMode="auto">
            <a:xfrm>
              <a:off x="-1538467" y="4406900"/>
              <a:ext cx="6605767" cy="1587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/>
            <p:cNvPicPr/>
            <p:nvPr/>
          </p:nvPicPr>
          <p:blipFill>
            <a:blip r:embed="rId3" cstate="print"/>
            <a:srcRect l="4440" t="52264" r="18816"/>
            <a:stretch>
              <a:fillRect/>
            </a:stretch>
          </p:blipFill>
          <p:spPr bwMode="auto">
            <a:xfrm>
              <a:off x="4533900" y="4445000"/>
              <a:ext cx="4610100" cy="1417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6903720" y="2042160"/>
            <a:ext cx="1341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p=0.034</a:t>
            </a:r>
            <a:endParaRPr lang="en-CA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49680" y="6324600"/>
            <a:ext cx="708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TNF</a:t>
            </a:r>
            <a:r>
              <a:rPr lang="en-US" sz="1400" dirty="0" smtClean="0">
                <a:sym typeface="Symbol"/>
              </a:rPr>
              <a:t></a:t>
            </a:r>
            <a:r>
              <a:rPr lang="en-US" sz="1400" dirty="0" smtClean="0"/>
              <a:t> (p=0.027), IL-6 (p=0.051), IL-10 (p=0.068), JE (p=0.0085) and MIP-2 (p=0.040)</a:t>
            </a:r>
            <a:endParaRPr lang="en-CA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LPS uptake by hepatocytes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85FB27-4BD3-4DCB-BF16-8AE1A566B5E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64596" y="6380576"/>
            <a:ext cx="6207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/>
              <a:t>Topchiy</a:t>
            </a:r>
            <a:r>
              <a:rPr lang="en-US" sz="1600" dirty="0" smtClean="0"/>
              <a:t> E, et al.  </a:t>
            </a:r>
            <a:r>
              <a:rPr lang="en-US" sz="1600" dirty="0" err="1" smtClean="0"/>
              <a:t>PLoS</a:t>
            </a:r>
            <a:r>
              <a:rPr lang="en-US" sz="1600" dirty="0" smtClean="0"/>
              <a:t> One. 2016 May 12;11(5):e0155030</a:t>
            </a:r>
            <a:endParaRPr lang="en-US" sz="1600" dirty="0"/>
          </a:p>
        </p:txBody>
      </p:sp>
      <p:pic>
        <p:nvPicPr>
          <p:cNvPr id="6" name="Picture 12" descr="Fig2Final.tif"/>
          <p:cNvPicPr>
            <a:picLocks noChangeAspect="1" noChangeArrowheads="1"/>
          </p:cNvPicPr>
          <p:nvPr/>
        </p:nvPicPr>
        <p:blipFill>
          <a:blip r:embed="rId2" cstate="print"/>
          <a:srcRect l="1305" t="1704" r="1489" b="45494"/>
          <a:stretch>
            <a:fillRect/>
          </a:stretch>
        </p:blipFill>
        <p:spPr bwMode="auto">
          <a:xfrm>
            <a:off x="1115433" y="1651000"/>
            <a:ext cx="690297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55" y="609599"/>
            <a:ext cx="2328131" cy="4239491"/>
          </a:xfrm>
        </p:spPr>
        <p:txBody>
          <a:bodyPr/>
          <a:lstStyle/>
          <a:p>
            <a:r>
              <a:rPr lang="en-US" sz="4000" dirty="0" smtClean="0"/>
              <a:t>Example link to other datasets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19BD3-6BEA-4548-A4C0-7BA3C15481D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786" y="-584"/>
            <a:ext cx="6705033" cy="68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55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new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Took all fields from electronic health record</a:t>
            </a:r>
          </a:p>
          <a:p>
            <a:r>
              <a:rPr lang="en-US" dirty="0" err="1" smtClean="0"/>
              <a:t>Coloured</a:t>
            </a:r>
            <a:r>
              <a:rPr lang="en-US" dirty="0" smtClean="0"/>
              <a:t> according to how abnormal</a:t>
            </a:r>
          </a:p>
          <a:p>
            <a:r>
              <a:rPr lang="en-US" dirty="0" smtClean="0"/>
              <a:t>Used image recognition to find patterns associated with adverse outcome</a:t>
            </a:r>
          </a:p>
          <a:p>
            <a:pPr lvl="1"/>
            <a:r>
              <a:rPr lang="en-US" sz="2400" dirty="0" smtClean="0"/>
              <a:t>Laboratory data, high frequency data</a:t>
            </a:r>
          </a:p>
          <a:p>
            <a:r>
              <a:rPr lang="en-US" dirty="0" smtClean="0"/>
              <a:t>Also looked to see where the algorithm spent the most time</a:t>
            </a:r>
          </a:p>
          <a:p>
            <a:pPr lvl="1"/>
            <a:r>
              <a:rPr lang="en-US" sz="2400" dirty="0" smtClean="0"/>
              <a:t>Laboratory data, patient vital signs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819BD3-6BEA-4548-A4C0-7BA3C15481D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9154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Dataset arising from VASST</a:t>
            </a:r>
            <a:endParaRPr lang="en-US" sz="4000" dirty="0" smtClean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5412" y="1287029"/>
            <a:ext cx="8893175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u="sng" dirty="0" smtClean="0"/>
              <a:t>Septic shock</a:t>
            </a:r>
            <a:r>
              <a:rPr lang="en-US" altLang="en-US" sz="2600" dirty="0" smtClean="0"/>
              <a:t> is organ failure and really low blood pressure due to a severe infection.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 smtClean="0"/>
              <a:t>Your body’s initial immune response to severe infection is to release many </a:t>
            </a:r>
            <a:r>
              <a:rPr lang="en-US" altLang="en-US" sz="2600" u="sng" dirty="0" smtClean="0"/>
              <a:t>cytokines</a:t>
            </a:r>
            <a:r>
              <a:rPr lang="en-US" altLang="en-US" sz="2600" dirty="0" smtClean="0"/>
              <a:t> and other inflammatory mediators – which decrease blood pressure.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Low blood pressure can be increased with norepinephrine or vasopressin</a:t>
            </a:r>
            <a:r>
              <a:rPr lang="en-US" altLang="en-US" sz="2600" dirty="0" smtClean="0"/>
              <a:t>.</a:t>
            </a:r>
            <a:endParaRPr lang="en-US" altLang="en-US" sz="2600" dirty="0" smtClean="0"/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en-US" sz="2600" dirty="0" smtClean="0"/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2600" u="sng" dirty="0" smtClean="0"/>
              <a:t>VASST hypothesis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2600" dirty="0" smtClean="0"/>
              <a:t>Low </a:t>
            </a:r>
            <a:r>
              <a:rPr lang="en-US" altLang="en-US" sz="2600" dirty="0" smtClean="0"/>
              <a:t>dose vasopressin infusion, in addition to conventional vasopressors, will decrease 28-day mortality </a:t>
            </a:r>
            <a:r>
              <a:rPr lang="en-US" altLang="en-US" sz="2600" dirty="0" smtClean="0"/>
              <a:t>in </a:t>
            </a:r>
            <a:r>
              <a:rPr lang="en-US" altLang="en-US" sz="2600" dirty="0" smtClean="0"/>
              <a:t>human septic shock, compared to norepinephrine infusion alone.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en-US" sz="2600" dirty="0" smtClean="0">
              <a:solidFill>
                <a:srgbClr val="FFCC00"/>
              </a:solidFill>
            </a:endParaRPr>
          </a:p>
          <a:p>
            <a:pPr algn="ctr" eaLnBrk="1" hangingPunct="1">
              <a:lnSpc>
                <a:spcPct val="90000"/>
              </a:lnSpc>
            </a:pPr>
            <a:endParaRPr lang="en-US" alt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78623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1562100"/>
            <a:ext cx="7467600" cy="304698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defRPr/>
            </a:pPr>
            <a:r>
              <a:rPr lang="en-US" sz="1600" u="sng" dirty="0" smtClean="0">
                <a:latin typeface="Arial" pitchFamily="34" charset="0"/>
                <a:ea typeface="ＭＳ Ｐゴシック" pitchFamily="34" charset="-128"/>
              </a:rPr>
              <a:t>UBC co-investigators</a:t>
            </a:r>
            <a:endParaRPr lang="en-US" sz="1600" u="sng" dirty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John Boyd</a:t>
            </a:r>
          </a:p>
          <a:p>
            <a:pPr>
              <a:defRPr/>
            </a:pP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Jim Russell</a:t>
            </a:r>
          </a:p>
          <a:p>
            <a:pPr>
              <a:defRPr/>
            </a:pPr>
            <a:endParaRPr lang="en-US" sz="1600" dirty="0" smtClean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r>
              <a:rPr lang="en-US" sz="1600" u="sng" dirty="0" smtClean="0">
                <a:latin typeface="Arial" pitchFamily="34" charset="0"/>
                <a:ea typeface="ＭＳ Ｐゴシック" pitchFamily="34" charset="-128"/>
              </a:rPr>
              <a:t>U Penn co-investigators</a:t>
            </a:r>
          </a:p>
          <a:p>
            <a:pPr>
              <a:defRPr/>
            </a:pPr>
            <a:r>
              <a:rPr lang="en-US" sz="1600" dirty="0" err="1" smtClean="0">
                <a:latin typeface="Arial" pitchFamily="34" charset="0"/>
                <a:ea typeface="ＭＳ Ｐゴシック" pitchFamily="34" charset="-128"/>
              </a:rPr>
              <a:t>Muredach</a:t>
            </a: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 Reilly</a:t>
            </a:r>
          </a:p>
          <a:p>
            <a:pPr>
              <a:defRPr/>
            </a:pPr>
            <a:r>
              <a:rPr lang="en-US" sz="1600" dirty="0" err="1" smtClean="0">
                <a:latin typeface="Arial" pitchFamily="34" charset="0"/>
                <a:ea typeface="ＭＳ Ｐゴシック" pitchFamily="34" charset="-128"/>
              </a:rPr>
              <a:t>Nuala</a:t>
            </a: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 Meyer</a:t>
            </a:r>
          </a:p>
          <a:p>
            <a:pPr>
              <a:defRPr/>
            </a:pP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Jason Christie</a:t>
            </a:r>
          </a:p>
          <a:p>
            <a:pPr>
              <a:defRPr/>
            </a:pP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Jane Ferguson</a:t>
            </a:r>
            <a:endParaRPr lang="en-US" sz="1600" dirty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endParaRPr lang="en-US" sz="1600" dirty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r>
              <a:rPr lang="en-US" sz="1600" u="sng" dirty="0">
                <a:latin typeface="Arial" pitchFamily="34" charset="0"/>
                <a:ea typeface="ＭＳ Ｐゴシック" pitchFamily="34" charset="-128"/>
              </a:rPr>
              <a:t>Databases</a:t>
            </a:r>
          </a:p>
          <a:p>
            <a:pPr>
              <a:defRPr/>
            </a:pPr>
            <a:r>
              <a:rPr lang="en-US" sz="1600" dirty="0">
                <a:latin typeface="Arial" pitchFamily="34" charset="0"/>
                <a:ea typeface="ＭＳ Ｐゴシック" pitchFamily="34" charset="-128"/>
              </a:rPr>
              <a:t>VASST Investigators</a:t>
            </a:r>
          </a:p>
          <a:p>
            <a:pPr>
              <a:defRPr/>
            </a:pPr>
            <a:r>
              <a:rPr lang="en-US" sz="1600" u="sng" dirty="0" smtClean="0">
                <a:latin typeface="Arial" pitchFamily="34" charset="0"/>
                <a:ea typeface="ＭＳ Ｐゴシック" pitchFamily="34" charset="-128"/>
              </a:rPr>
              <a:t>People</a:t>
            </a:r>
            <a:endParaRPr lang="en-US" sz="1600" u="sng" dirty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Taka </a:t>
            </a:r>
            <a:r>
              <a:rPr lang="en-US" sz="1600" dirty="0" err="1" smtClean="0">
                <a:latin typeface="Arial" pitchFamily="34" charset="0"/>
                <a:ea typeface="ＭＳ Ｐゴシック" pitchFamily="34" charset="-128"/>
              </a:rPr>
              <a:t>Nakada</a:t>
            </a:r>
            <a:endParaRPr lang="en-US" sz="1600" dirty="0" smtClean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Katherine </a:t>
            </a:r>
            <a:r>
              <a:rPr lang="en-US" sz="1600" dirty="0" err="1" smtClean="0">
                <a:latin typeface="Arial" pitchFamily="34" charset="0"/>
                <a:ea typeface="ＭＳ Ｐゴシック" pitchFamily="34" charset="-128"/>
              </a:rPr>
              <a:t>Thain</a:t>
            </a:r>
            <a:endParaRPr lang="en-US" sz="1600" dirty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Simone </a:t>
            </a:r>
            <a:r>
              <a:rPr lang="en-US" sz="1600" dirty="0" err="1">
                <a:latin typeface="Arial" pitchFamily="34" charset="0"/>
                <a:ea typeface="ＭＳ Ｐゴシック" pitchFamily="34" charset="-128"/>
              </a:rPr>
              <a:t>Thair</a:t>
            </a:r>
            <a:endParaRPr lang="en-US" sz="1600" dirty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Lynda </a:t>
            </a:r>
            <a:r>
              <a:rPr lang="en-US" sz="1600" dirty="0" err="1" smtClean="0">
                <a:latin typeface="Arial" pitchFamily="34" charset="0"/>
                <a:ea typeface="ＭＳ Ｐゴシック" pitchFamily="34" charset="-128"/>
              </a:rPr>
              <a:t>Lazosky</a:t>
            </a:r>
            <a:endParaRPr lang="en-US" sz="1600" dirty="0" smtClean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endParaRPr lang="en-US" sz="1600" dirty="0" smtClean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r>
              <a:rPr lang="en-US" sz="1600" u="sng" dirty="0" smtClean="0">
                <a:latin typeface="Arial" pitchFamily="34" charset="0"/>
                <a:ea typeface="ＭＳ Ｐゴシック" pitchFamily="34" charset="-128"/>
              </a:rPr>
              <a:t>Funding</a:t>
            </a:r>
          </a:p>
          <a:p>
            <a:pPr>
              <a:defRPr/>
            </a:pP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CIHR</a:t>
            </a:r>
          </a:p>
          <a:p>
            <a:pPr>
              <a:defRPr/>
            </a:pPr>
            <a:r>
              <a:rPr lang="en-US" sz="1600" dirty="0" smtClean="0">
                <a:latin typeface="Arial" pitchFamily="34" charset="0"/>
                <a:ea typeface="ＭＳ Ｐゴシック" pitchFamily="34" charset="-128"/>
              </a:rPr>
              <a:t>NIH</a:t>
            </a:r>
            <a:endParaRPr lang="en-US" sz="1600" dirty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endParaRPr lang="en-US" sz="1600" dirty="0">
              <a:latin typeface="Arial" pitchFamily="34" charset="0"/>
              <a:ea typeface="ＭＳ Ｐゴシック" pitchFamily="34" charset="-128"/>
            </a:endParaRPr>
          </a:p>
          <a:p>
            <a:pPr>
              <a:defRPr/>
            </a:pPr>
            <a:endParaRPr lang="en-US" sz="1600" dirty="0"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50179" name="Picture 7" descr="ubclogo_colo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5562600"/>
            <a:ext cx="838200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1" descr="http://www.hsf.bc.ca/images/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7875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5" descr="CIHR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0"/>
            <a:ext cx="2133600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3" name="Picture 40"/>
          <p:cNvPicPr>
            <a:picLocks noChangeAspect="1" noChangeArrowheads="1"/>
          </p:cNvPicPr>
          <p:nvPr/>
        </p:nvPicPr>
        <p:blipFill>
          <a:blip r:embed="rId5" cstate="print"/>
          <a:srcRect l="19231" t="15186" r="24825"/>
          <a:stretch>
            <a:fillRect/>
          </a:stretch>
        </p:blipFill>
        <p:spPr bwMode="auto">
          <a:xfrm>
            <a:off x="6934200" y="0"/>
            <a:ext cx="22098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C:\Users\kwalley\Desktop\HLI logo (2 colour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0940" y="5462719"/>
            <a:ext cx="3916688" cy="115519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01900" y="5080000"/>
            <a:ext cx="417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Keith.Walley@hli.ubc.ca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90630"/>
            <a:ext cx="8229600" cy="792163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u="sng" dirty="0" smtClean="0"/>
              <a:t>1)</a:t>
            </a:r>
            <a:r>
              <a:rPr lang="en-US" sz="4000" dirty="0" smtClean="0"/>
              <a:t>  Lots of Clinical Data</a:t>
            </a:r>
            <a:br>
              <a:rPr lang="en-US" sz="4000" dirty="0" smtClean="0"/>
            </a:br>
            <a:r>
              <a:rPr lang="en-US" sz="2800" dirty="0" smtClean="0"/>
              <a:t>&gt;2000 fields/patient</a:t>
            </a:r>
          </a:p>
        </p:txBody>
      </p:sp>
      <p:graphicFrame>
        <p:nvGraphicFramePr>
          <p:cNvPr id="2257" name="Group 209"/>
          <p:cNvGraphicFramePr>
            <a:graphicFrameLocks noGrp="1"/>
          </p:cNvGraphicFramePr>
          <p:nvPr>
            <p:ph idx="1"/>
          </p:nvPr>
        </p:nvGraphicFramePr>
        <p:xfrm>
          <a:off x="250825" y="981075"/>
          <a:ext cx="8569325" cy="5329241"/>
        </p:xfrm>
        <a:graphic>
          <a:graphicData uri="http://schemas.openxmlformats.org/drawingml/2006/table">
            <a:tbl>
              <a:tblPr/>
              <a:tblGrid>
                <a:gridCol w="4105275"/>
                <a:gridCol w="2398713"/>
                <a:gridCol w="2065337"/>
              </a:tblGrid>
              <a:tr h="744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Norepinephrine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(n=382)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Vasopressin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(n=396)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Age, years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61.8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±16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59.3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±16.4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Male sex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229 (59.9)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246 (62.0)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Caucasian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320 (83.8)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336 (84.6)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45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Co-morbidities</a:t>
                      </a:r>
                    </a:p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Ischemic heart disease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 (17.0)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68 (17.1)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COPD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 (18.8)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55 (13.9)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Chronic renal failure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48 (12.6)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 (10.1)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457200" marR="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Cancer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104 (27.2)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85 (21.4)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Pre-existing steroid use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86 (22.5)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82 (20.7)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Recent surgery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132 (34.6)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151 (38.0)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Time from eligibility to infusion, hrs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11.5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± 9.4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11.9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± 8.9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43" name="Text Box 210"/>
          <p:cNvSpPr txBox="1">
            <a:spLocks noChangeArrowheads="1"/>
          </p:cNvSpPr>
          <p:nvPr/>
        </p:nvSpPr>
        <p:spPr bwMode="auto">
          <a:xfrm>
            <a:off x="4284663" y="6332538"/>
            <a:ext cx="4824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Values are n (%) or mean ± SD, as appropriate</a:t>
            </a:r>
          </a:p>
        </p:txBody>
      </p:sp>
    </p:spTree>
    <p:extLst>
      <p:ext uri="{BB962C8B-B14F-4D97-AF65-F5344CB8AC3E}">
        <p14:creationId xmlns:p14="http://schemas.microsoft.com/office/powerpoint/2010/main" val="18701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Plasma vasopressin levels</a:t>
            </a:r>
            <a:br>
              <a:rPr lang="en-US" altLang="en-US" sz="3200" smtClean="0"/>
            </a:br>
            <a:r>
              <a:rPr lang="en-US" altLang="en-US" sz="3200" smtClean="0"/>
              <a:t>(n = 107)</a:t>
            </a:r>
          </a:p>
        </p:txBody>
      </p:sp>
      <p:sp>
        <p:nvSpPr>
          <p:cNvPr id="18435" name="Text Box 11"/>
          <p:cNvSpPr txBox="1">
            <a:spLocks noChangeArrowheads="1"/>
          </p:cNvSpPr>
          <p:nvPr/>
        </p:nvSpPr>
        <p:spPr bwMode="auto">
          <a:xfrm>
            <a:off x="1887538" y="3640138"/>
            <a:ext cx="1604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6" name="Text Box 12"/>
          <p:cNvSpPr txBox="1">
            <a:spLocks noChangeArrowheads="1"/>
          </p:cNvSpPr>
          <p:nvPr/>
        </p:nvSpPr>
        <p:spPr bwMode="auto">
          <a:xfrm>
            <a:off x="1908175" y="3429000"/>
            <a:ext cx="16557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Vasopressin</a:t>
            </a:r>
          </a:p>
        </p:txBody>
      </p:sp>
      <p:sp>
        <p:nvSpPr>
          <p:cNvPr id="18437" name="Text Box 13"/>
          <p:cNvSpPr txBox="1">
            <a:spLocks noChangeArrowheads="1"/>
          </p:cNvSpPr>
          <p:nvPr/>
        </p:nvSpPr>
        <p:spPr bwMode="auto">
          <a:xfrm>
            <a:off x="2700338" y="5373688"/>
            <a:ext cx="2232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Norepinephrine</a:t>
            </a:r>
          </a:p>
        </p:txBody>
      </p:sp>
      <p:sp>
        <p:nvSpPr>
          <p:cNvPr id="18438" name="Text Box 15"/>
          <p:cNvSpPr txBox="1">
            <a:spLocks noChangeArrowheads="1"/>
          </p:cNvSpPr>
          <p:nvPr/>
        </p:nvSpPr>
        <p:spPr bwMode="auto">
          <a:xfrm>
            <a:off x="4284663" y="3933825"/>
            <a:ext cx="2232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Off Vasopressin</a:t>
            </a:r>
          </a:p>
        </p:txBody>
      </p:sp>
      <p:sp>
        <p:nvSpPr>
          <p:cNvPr id="18439" name="Line 16"/>
          <p:cNvSpPr>
            <a:spLocks noChangeShapeType="1"/>
          </p:cNvSpPr>
          <p:nvPr/>
        </p:nvSpPr>
        <p:spPr bwMode="auto">
          <a:xfrm>
            <a:off x="2700338" y="3789363"/>
            <a:ext cx="576262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Line 17"/>
          <p:cNvSpPr>
            <a:spLocks noChangeShapeType="1"/>
          </p:cNvSpPr>
          <p:nvPr/>
        </p:nvSpPr>
        <p:spPr bwMode="auto">
          <a:xfrm flipH="1">
            <a:off x="4573588" y="4292600"/>
            <a:ext cx="503237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1" name="Line 18"/>
          <p:cNvSpPr>
            <a:spLocks noChangeShapeType="1"/>
          </p:cNvSpPr>
          <p:nvPr/>
        </p:nvSpPr>
        <p:spPr bwMode="auto">
          <a:xfrm>
            <a:off x="4572000" y="5589588"/>
            <a:ext cx="504825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442" name="Picture 3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376363"/>
            <a:ext cx="7848600" cy="536575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266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Kaplan-Meier survival curve</a:t>
            </a:r>
            <a:br>
              <a:rPr lang="en-US" sz="4000" dirty="0" smtClean="0"/>
            </a:br>
            <a:r>
              <a:rPr lang="en-US" sz="3200" dirty="0" smtClean="0"/>
              <a:t>All patients</a:t>
            </a:r>
          </a:p>
        </p:txBody>
      </p:sp>
      <p:sp>
        <p:nvSpPr>
          <p:cNvPr id="12292" name="Text Box 7"/>
          <p:cNvSpPr txBox="1">
            <a:spLocks noChangeArrowheads="1"/>
          </p:cNvSpPr>
          <p:nvPr/>
        </p:nvSpPr>
        <p:spPr bwMode="auto">
          <a:xfrm>
            <a:off x="6372225" y="1484313"/>
            <a:ext cx="2160588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Log-rank statistic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/>
              <a:t>p = 0.27 day 28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/>
              <a:t>p = 0.10 day 90</a:t>
            </a:r>
          </a:p>
        </p:txBody>
      </p:sp>
      <p:pic>
        <p:nvPicPr>
          <p:cNvPr id="12293" name="Picture 8" descr="all90col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6250"/>
            <a:ext cx="6400800" cy="640080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3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Kaplan-Meier survival curve</a:t>
            </a:r>
            <a:br>
              <a:rPr lang="en-US" sz="4000" dirty="0" smtClean="0"/>
            </a:br>
            <a:r>
              <a:rPr lang="en-US" sz="3200" dirty="0" smtClean="0"/>
              <a:t>Less severe shock</a:t>
            </a:r>
          </a:p>
        </p:txBody>
      </p:sp>
      <p:sp>
        <p:nvSpPr>
          <p:cNvPr id="14340" name="Text Box 5"/>
          <p:cNvSpPr txBox="1">
            <a:spLocks noChangeArrowheads="1"/>
          </p:cNvSpPr>
          <p:nvPr/>
        </p:nvSpPr>
        <p:spPr bwMode="auto">
          <a:xfrm>
            <a:off x="6372225" y="1484313"/>
            <a:ext cx="2160588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/>
              <a:t>Log-rank statistic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/>
              <a:t>p = 0.05 day 28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/>
              <a:t>p = 0.03 day 90</a:t>
            </a:r>
          </a:p>
        </p:txBody>
      </p:sp>
      <p:pic>
        <p:nvPicPr>
          <p:cNvPr id="14341" name="Picture 6" descr="nonsev90col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57213"/>
            <a:ext cx="6400800" cy="640080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8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107950" y="333375"/>
            <a:ext cx="8156575" cy="863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Serious adverse events</a:t>
            </a:r>
          </a:p>
        </p:txBody>
      </p:sp>
      <p:graphicFrame>
        <p:nvGraphicFramePr>
          <p:cNvPr id="17513" name="Group 105"/>
          <p:cNvGraphicFramePr>
            <a:graphicFrameLocks noGrp="1"/>
          </p:cNvGraphicFramePr>
          <p:nvPr>
            <p:ph idx="1"/>
          </p:nvPr>
        </p:nvGraphicFramePr>
        <p:xfrm>
          <a:off x="395288" y="1196975"/>
          <a:ext cx="8229600" cy="5554781"/>
        </p:xfrm>
        <a:graphic>
          <a:graphicData uri="http://schemas.openxmlformats.org/drawingml/2006/table">
            <a:tbl>
              <a:tblPr/>
              <a:tblGrid>
                <a:gridCol w="3251200"/>
                <a:gridCol w="2087562"/>
                <a:gridCol w="2016125"/>
                <a:gridCol w="874713"/>
              </a:tblGrid>
              <a:tr h="7640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6" marB="4571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Norepinephrine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(n=382)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Vasopressin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(n=397)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1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Myocardial infarction / ischemia</a:t>
                      </a:r>
                    </a:p>
                  </a:txBody>
                  <a:tcPr marL="90000" marR="90000" marT="46796" marB="467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 (1.8)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 (2.0)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66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Cardiac arrest</a:t>
                      </a:r>
                    </a:p>
                  </a:txBody>
                  <a:tcPr marL="90000" marR="90000" marT="46796" marB="467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 (2.1)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 (0.8)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0.14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Tachyarrythmia </a:t>
                      </a:r>
                    </a:p>
                  </a:txBody>
                  <a:tcPr marL="90000" marR="90000" marT="46796" marB="467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 (0.8)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 (1.0)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Bradyarrythmia</a:t>
                      </a:r>
                    </a:p>
                  </a:txBody>
                  <a:tcPr marL="90000" marR="90000" marT="46796" marB="467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 (0.8)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 (1.0)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39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Mesenteric ischemia</a:t>
                      </a:r>
                    </a:p>
                  </a:txBody>
                  <a:tcPr marL="90000" marR="90000" marT="46796" marB="467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 (3.4)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(2.3)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0.39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Digital ischemia</a:t>
                      </a:r>
                    </a:p>
                  </a:txBody>
                  <a:tcPr marL="90000" marR="90000" marT="46796" marB="467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(0.5)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 (2.0)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0.11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Cerebrovascular accident</a:t>
                      </a:r>
                    </a:p>
                  </a:txBody>
                  <a:tcPr marL="90000" marR="90000" marT="46796" marB="467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(0.3)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(0.3)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Hyponatremia</a:t>
                      </a:r>
                    </a:p>
                  </a:txBody>
                  <a:tcPr marL="90000" marR="90000" marT="46796" marB="467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(0.3)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(0.3)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Other</a:t>
                      </a:r>
                    </a:p>
                  </a:txBody>
                  <a:tcPr marL="90000" marR="90000" marT="46796" marB="467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(0.5)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(1.3)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0.45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Total</a:t>
                      </a:r>
                    </a:p>
                  </a:txBody>
                  <a:tcPr marL="90000" marR="90000" marT="46796" marB="467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 (10.5)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41 (10.3)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marL="90000" marR="90000" marT="46796" marB="4679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426" name="Line 106"/>
          <p:cNvSpPr>
            <a:spLocks noChangeShapeType="1"/>
          </p:cNvSpPr>
          <p:nvPr/>
        </p:nvSpPr>
        <p:spPr bwMode="auto">
          <a:xfrm flipH="1">
            <a:off x="250825" y="2133600"/>
            <a:ext cx="0" cy="18002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27" name="Line 107"/>
          <p:cNvSpPr>
            <a:spLocks noChangeShapeType="1"/>
          </p:cNvSpPr>
          <p:nvPr/>
        </p:nvSpPr>
        <p:spPr bwMode="auto">
          <a:xfrm flipH="1">
            <a:off x="250825" y="4149725"/>
            <a:ext cx="0" cy="10795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9" descr="cytokines_baseline__3_0.05_euclidean_heatmap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6858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2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u="sng" dirty="0" smtClean="0"/>
              <a:t>2)</a:t>
            </a:r>
            <a:r>
              <a:rPr lang="en-US" altLang="en-US" dirty="0" smtClean="0"/>
              <a:t> 50+ cytokines</a:t>
            </a:r>
            <a:r>
              <a:rPr lang="en-US" altLang="en-US" dirty="0" smtClean="0">
                <a:solidFill>
                  <a:schemeClr val="tx1"/>
                </a:solidFill>
              </a:rPr>
              <a:t/>
            </a:r>
            <a:br>
              <a:rPr lang="en-US" altLang="en-US" dirty="0" smtClean="0">
                <a:solidFill>
                  <a:schemeClr val="tx1"/>
                </a:solidFill>
              </a:rPr>
            </a:br>
            <a:r>
              <a:rPr lang="en-US" altLang="en-US" sz="2000" dirty="0" smtClean="0">
                <a:solidFill>
                  <a:schemeClr val="tx1"/>
                </a:solidFill>
              </a:rPr>
              <a:t>Russell et al. AJRCCM 2013; 188 (3): 356-364</a:t>
            </a:r>
            <a:r>
              <a:rPr lang="en-US" altLang="en-US" sz="28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2554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80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4474</TotalTime>
  <Words>860</Words>
  <Application>Microsoft Office PowerPoint</Application>
  <PresentationFormat>On-screen Show (4:3)</PresentationFormat>
  <Paragraphs>256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ＭＳ Ｐゴシック</vt:lpstr>
      <vt:lpstr>Arial</vt:lpstr>
      <vt:lpstr>Garamond</vt:lpstr>
      <vt:lpstr>Symbol</vt:lpstr>
      <vt:lpstr>Verdana</vt:lpstr>
      <vt:lpstr>Wingdings</vt:lpstr>
      <vt:lpstr>Default Design</vt:lpstr>
      <vt:lpstr>Septic Shock Data Discovery Dataset</vt:lpstr>
      <vt:lpstr>V A S S T dataset Vasopressin and Septic Shock Trial</vt:lpstr>
      <vt:lpstr>Dataset arising from VASST</vt:lpstr>
      <vt:lpstr>1)  Lots of Clinical Data &gt;2000 fields/patient</vt:lpstr>
      <vt:lpstr>Plasma vasopressin levels (n = 107)</vt:lpstr>
      <vt:lpstr>Kaplan-Meier survival curve All patients</vt:lpstr>
      <vt:lpstr>Kaplan-Meier survival curve Less severe shock</vt:lpstr>
      <vt:lpstr>Serious adverse events</vt:lpstr>
      <vt:lpstr>2) 50+ cytokines Russell et al. AJRCCM 2013; 188 (3): 356-364.</vt:lpstr>
      <vt:lpstr>How cytokine data might be used</vt:lpstr>
      <vt:lpstr>Plasma Ang-2 Levels Associated with Fluid Overload</vt:lpstr>
      <vt:lpstr>3) We don’t have gene expression (mRNA), but we have it in some datasets Calvano et al. Nature 2005;437:1032-7.</vt:lpstr>
      <vt:lpstr>4) 1M Single Nucleotide Polymorphisms (SNP) genotypes</vt:lpstr>
      <vt:lpstr>What can be done with the data</vt:lpstr>
      <vt:lpstr>Example clinical association</vt:lpstr>
      <vt:lpstr>Example gene association</vt:lpstr>
      <vt:lpstr>PowerPoint Presentation</vt:lpstr>
      <vt:lpstr>PowerPoint Presentation</vt:lpstr>
      <vt:lpstr>Mendelian Randomization</vt:lpstr>
      <vt:lpstr>Mendelian Randomization</vt:lpstr>
      <vt:lpstr>IL1RN genotype ~ Sepsis survival</vt:lpstr>
      <vt:lpstr>Mendelian Randomization</vt:lpstr>
      <vt:lpstr>Example mechanism of action</vt:lpstr>
      <vt:lpstr>Pcsk9 knockout mice   LPS clearance,  inflammation</vt:lpstr>
      <vt:lpstr>Pcsk9 knockout mice  physiologic response</vt:lpstr>
      <vt:lpstr>PCSK9 antibody:  CLP survival</vt:lpstr>
      <vt:lpstr>LPS uptake by hepatocytes</vt:lpstr>
      <vt:lpstr>Example link to other datasets</vt:lpstr>
      <vt:lpstr>Example new approaches</vt:lpstr>
      <vt:lpstr>PowerPoint Presentation</vt:lpstr>
    </vt:vector>
  </TitlesOfParts>
  <Company>Oanh Dang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pre-IDE Slides v6</dc:title>
  <dc:creator>Oanh Dang</dc:creator>
  <cp:lastModifiedBy>kwalley</cp:lastModifiedBy>
  <cp:revision>361</cp:revision>
  <cp:lastPrinted>2008-01-24T23:03:44Z</cp:lastPrinted>
  <dcterms:created xsi:type="dcterms:W3CDTF">2008-01-18T01:48:41Z</dcterms:created>
  <dcterms:modified xsi:type="dcterms:W3CDTF">2018-06-01T18:04:00Z</dcterms:modified>
</cp:coreProperties>
</file>